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43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5486400" cy="8229600"/>
          </a:xfrm>
          <a:prstGeom prst="roundRect">
            <a:avLst>
              <a:gd name="adj" fmla="val 2700"/>
            </a:avLst>
          </a:prstGeom>
          <a:solidFill>
            <a:srgbClr val="E5E0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21920" y="121920"/>
            <a:ext cx="1223248" cy="152400"/>
          </a:xfrm>
          <a:prstGeom prst="roundRect">
            <a:avLst>
              <a:gd name="adj" fmla="val 36000"/>
            </a:avLst>
          </a:prstGeom>
          <a:solidFill>
            <a:srgbClr val="FED7D7"/>
          </a:solidFill>
          <a:ln/>
        </p:spPr>
      </p:sp>
      <p:sp>
        <p:nvSpPr>
          <p:cNvPr id="8" name="Text 4"/>
          <p:cNvSpPr/>
          <p:nvPr/>
        </p:nvSpPr>
        <p:spPr>
          <a:xfrm>
            <a:off x="182880" y="143232"/>
            <a:ext cx="1101328" cy="109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720" dirty="0">
                <a:solidFill>
                  <a:srgbClr val="822727"/>
                </a:solidFill>
                <a:latin typeface="Inter, sans-serif" pitchFamily="34" charset="0"/>
                <a:ea typeface="Inter, sans-serif" pitchFamily="34" charset="-122"/>
                <a:cs typeface="Inter, sans-serif" pitchFamily="34" charset="-120"/>
              </a:rPr>
              <a:t> Error uploading image.</a:t>
            </a:r>
            <a:endParaRPr lang="en-US" sz="72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47042"/>
            <a:ext cx="91440" cy="914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350437" y="1740098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Optimization System</a:t>
            </a:r>
            <a:endParaRPr lang="en-US" sz="6707" dirty="0"/>
          </a:p>
        </p:txBody>
      </p:sp>
      <p:sp>
        <p:nvSpPr>
          <p:cNvPr id="11" name="Text 6"/>
          <p:cNvSpPr/>
          <p:nvPr/>
        </p:nvSpPr>
        <p:spPr>
          <a:xfrm>
            <a:off x="6350437" y="5304353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leverage the power of real-time data, advanced algorithms, and predictive analytics to transform our operations and gain a competitive edge.</a:t>
            </a:r>
            <a:endParaRPr lang="en-US" sz="1944" dirty="0"/>
          </a:p>
        </p:txBody>
      </p:sp>
      <p:pic>
        <p:nvPicPr>
          <p:cNvPr id="12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2319338"/>
            <a:ext cx="4868942" cy="35909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56555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Unlock The Full Potential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64037" y="4478893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</a:t>
            </a:r>
            <a:r>
              <a:rPr lang="en-US" sz="1944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unleashingof</a:t>
            </a: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Advanced Optimization System to transform your operations and unlock unprecedented efficiency, productivity, and profitability.</a:t>
            </a:r>
            <a:endParaRPr lang="en-US" sz="1944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980617"/>
            <a:ext cx="1094339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Overcome Operational Challenges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5122426"/>
            <a:ext cx="4136231" cy="2212657"/>
          </a:xfrm>
          <a:prstGeom prst="roundRect">
            <a:avLst>
              <a:gd name="adj" fmla="val 6695"/>
            </a:avLst>
          </a:prstGeom>
          <a:solidFill>
            <a:srgbClr val="DED6FF"/>
          </a:solidFill>
          <a:ln/>
        </p:spPr>
      </p:sp>
      <p:sp>
        <p:nvSpPr>
          <p:cNvPr id="7" name="Text 4"/>
          <p:cNvSpPr/>
          <p:nvPr/>
        </p:nvSpPr>
        <p:spPr>
          <a:xfrm>
            <a:off x="1110853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Costs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110853" y="5903119"/>
            <a:ext cx="364259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operational expenditures through optimized resource allocation.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47084" y="5122426"/>
            <a:ext cx="4136231" cy="2212657"/>
          </a:xfrm>
          <a:prstGeom prst="roundRect">
            <a:avLst>
              <a:gd name="adj" fmla="val 6695"/>
            </a:avLst>
          </a:prstGeom>
          <a:solidFill>
            <a:srgbClr val="DED6FF"/>
          </a:solidFill>
          <a:ln/>
        </p:spPr>
      </p:sp>
      <p:sp>
        <p:nvSpPr>
          <p:cNvPr id="10" name="Text 7"/>
          <p:cNvSpPr/>
          <p:nvPr/>
        </p:nvSpPr>
        <p:spPr>
          <a:xfrm>
            <a:off x="5493901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Productivity Losses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5493901" y="5903119"/>
            <a:ext cx="364259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workflows and streamline processes for maximum efficiency.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9630132" y="5122426"/>
            <a:ext cx="4136231" cy="2212657"/>
          </a:xfrm>
          <a:prstGeom prst="roundRect">
            <a:avLst>
              <a:gd name="adj" fmla="val 6695"/>
            </a:avLst>
          </a:prstGeom>
          <a:solidFill>
            <a:srgbClr val="DED6FF"/>
          </a:solidFill>
          <a:ln/>
        </p:spPr>
      </p:sp>
      <p:sp>
        <p:nvSpPr>
          <p:cNvPr id="13" name="Text 10"/>
          <p:cNvSpPr/>
          <p:nvPr/>
        </p:nvSpPr>
        <p:spPr>
          <a:xfrm>
            <a:off x="9876949" y="536924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Resource Wastage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9876949" y="5903119"/>
            <a:ext cx="364259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waste and improve utilization of assets and personnel.</a:t>
            </a:r>
            <a:endParaRPr lang="en-US" sz="1944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598063"/>
            <a:ext cx="826531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Across Domains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transportation and distribution networks.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Manufacturing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production lines and resource allocation.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Healthcare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 medical supply chain and inventory management.</a:t>
            </a:r>
            <a:endParaRPr lang="en-US" sz="1944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15628"/>
            <a:ext cx="767703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Harness Real-Time Data</a:t>
            </a:r>
            <a:endParaRPr lang="en-US" sz="48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80905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29494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828824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real-time data from IoT devices, sensors, and enterprise systems.</a:t>
            </a:r>
            <a:endParaRPr lang="en-US" sz="194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80905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29494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Validation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5288161" y="5828824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data accuracy and consistency through advanced cleansing techniques.</a:t>
            </a:r>
            <a:endParaRPr lang="en-US" sz="1944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80905"/>
            <a:ext cx="4053959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29494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Models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9712404" y="5828824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predictive analytics to forecast future trends and optimize decisions.</a:t>
            </a:r>
            <a:endParaRPr lang="en-US" sz="1944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895725"/>
            <a:ext cx="1141928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Intelligent Optimization Algorithms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5315188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7" name="Text 4"/>
          <p:cNvSpPr/>
          <p:nvPr/>
        </p:nvSpPr>
        <p:spPr>
          <a:xfrm>
            <a:off x="1059061" y="5407700"/>
            <a:ext cx="16525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531518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Genetic Algorithms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5849064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Evolve optimal solutions through selection, crossover, and mutation.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5247084" y="5315188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11" name="Text 8"/>
          <p:cNvSpPr/>
          <p:nvPr/>
        </p:nvSpPr>
        <p:spPr>
          <a:xfrm>
            <a:off x="5410676" y="5407700"/>
            <a:ext cx="22812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6049328" y="5315188"/>
            <a:ext cx="333398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Ant Colony Optimization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6049328" y="6234827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Mimic the natural behavior of ants to find the best resource allocation.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9630132" y="5315188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15" name="Text 12"/>
          <p:cNvSpPr/>
          <p:nvPr/>
        </p:nvSpPr>
        <p:spPr>
          <a:xfrm>
            <a:off x="9793724" y="5407700"/>
            <a:ext cx="22812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0432375" y="5315188"/>
            <a:ext cx="333398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Particle Swarm Optimization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0432375" y="6234827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the collective intelligence of a swarm to optimize workflows.</a:t>
            </a:r>
            <a:endParaRPr lang="en-US" sz="1944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466" y="2684264"/>
            <a:ext cx="4883468" cy="28609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3677" y="664488"/>
            <a:ext cx="6851928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Streamline Workflows</a:t>
            </a:r>
            <a:endParaRPr lang="en-US" sz="47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2020372"/>
            <a:ext cx="3067169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Resource Allocation</a:t>
            </a:r>
            <a:endParaRPr lang="en-US" sz="2373" dirty="0"/>
          </a:p>
        </p:txBody>
      </p:sp>
      <p:sp>
        <p:nvSpPr>
          <p:cNvPr id="9" name="Text 4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Intelligently assign and manage resources for maximum efficiency.</a:t>
            </a:r>
            <a:endParaRPr lang="en-US" sz="189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3948946"/>
            <a:ext cx="3576518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Bottleneck Elimination</a:t>
            </a:r>
            <a:endParaRPr lang="en-US" sz="2373" dirty="0"/>
          </a:p>
        </p:txBody>
      </p:sp>
      <p:sp>
        <p:nvSpPr>
          <p:cNvPr id="12" name="Text 6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and address operational bottlenecks to improve throughput.</a:t>
            </a:r>
            <a:endParaRPr lang="en-US" sz="189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10658" y="5877520"/>
            <a:ext cx="4045268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Improvement</a:t>
            </a:r>
            <a:endParaRPr lang="en-US" sz="2373" dirty="0"/>
          </a:p>
        </p:txBody>
      </p:sp>
      <p:sp>
        <p:nvSpPr>
          <p:cNvPr id="15" name="Text 8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feedback loops to refine processes and enhance performance.</a:t>
            </a:r>
            <a:endParaRPr lang="en-US" sz="1898" dirty="0"/>
          </a:p>
        </p:txBody>
      </p:sp>
      <p:pic>
        <p:nvPicPr>
          <p:cNvPr id="16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5486400" cy="8229600"/>
          </a:xfrm>
          <a:prstGeom prst="roundRect">
            <a:avLst>
              <a:gd name="adj" fmla="val 2035"/>
            </a:avLst>
          </a:prstGeom>
          <a:solidFill>
            <a:srgbClr val="E5E0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21920" y="121920"/>
            <a:ext cx="1223248" cy="152400"/>
          </a:xfrm>
          <a:prstGeom prst="roundRect">
            <a:avLst>
              <a:gd name="adj" fmla="val 36000"/>
            </a:avLst>
          </a:prstGeom>
          <a:solidFill>
            <a:srgbClr val="FED7D7"/>
          </a:solidFill>
          <a:ln/>
        </p:spPr>
      </p:sp>
      <p:sp>
        <p:nvSpPr>
          <p:cNvPr id="8" name="Text 4"/>
          <p:cNvSpPr/>
          <p:nvPr/>
        </p:nvSpPr>
        <p:spPr>
          <a:xfrm>
            <a:off x="182880" y="143232"/>
            <a:ext cx="1101328" cy="109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64"/>
              </a:lnSpc>
              <a:buNone/>
            </a:pPr>
            <a:r>
              <a:rPr lang="en-US" sz="720" dirty="0">
                <a:solidFill>
                  <a:srgbClr val="822727"/>
                </a:solidFill>
                <a:latin typeface="Inter, sans-serif" pitchFamily="34" charset="0"/>
                <a:ea typeface="Inter, sans-serif" pitchFamily="34" charset="-122"/>
                <a:cs typeface="Inter, sans-serif" pitchFamily="34" charset="-120"/>
              </a:rPr>
              <a:t> Error uploading image.</a:t>
            </a:r>
            <a:endParaRPr lang="en-US" sz="72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47042"/>
            <a:ext cx="91440" cy="914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37553" y="1100018"/>
            <a:ext cx="5797510" cy="5813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79"/>
              </a:lnSpc>
              <a:buNone/>
            </a:pPr>
            <a:r>
              <a:rPr lang="en-US" sz="366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Gain Actionable Insights</a:t>
            </a:r>
            <a:endParaRPr lang="en-US" sz="366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553" y="1960483"/>
            <a:ext cx="465058" cy="46505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37553" y="2611517"/>
            <a:ext cx="268509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Monitoring</a:t>
            </a:r>
            <a:endParaRPr lang="en-US" sz="1831" dirty="0"/>
          </a:p>
        </p:txBody>
      </p:sp>
      <p:sp>
        <p:nvSpPr>
          <p:cNvPr id="13" name="Text 7"/>
          <p:cNvSpPr/>
          <p:nvPr/>
        </p:nvSpPr>
        <p:spPr>
          <a:xfrm>
            <a:off x="6137553" y="3013710"/>
            <a:ext cx="7841694" cy="297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4"/>
              </a:lnSpc>
              <a:buNone/>
            </a:pPr>
            <a:r>
              <a:rPr lang="en-US" sz="146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track operational metrics and identify areas for improvement.</a:t>
            </a:r>
            <a:endParaRPr lang="en-US" sz="146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553" y="3869531"/>
            <a:ext cx="465058" cy="4650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137553" y="4520565"/>
            <a:ext cx="2344460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Analytics</a:t>
            </a:r>
            <a:endParaRPr lang="en-US" sz="1831" dirty="0"/>
          </a:p>
        </p:txBody>
      </p:sp>
      <p:sp>
        <p:nvSpPr>
          <p:cNvPr id="16" name="Text 9"/>
          <p:cNvSpPr/>
          <p:nvPr/>
        </p:nvSpPr>
        <p:spPr>
          <a:xfrm>
            <a:off x="6137553" y="4922758"/>
            <a:ext cx="7841694" cy="297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4"/>
              </a:lnSpc>
              <a:buNone/>
            </a:pPr>
            <a:r>
              <a:rPr lang="en-US" sz="146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Forecast future trends and make data-driven decisions.</a:t>
            </a:r>
            <a:endParaRPr lang="en-US" sz="1465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553" y="5778579"/>
            <a:ext cx="465058" cy="46505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137553" y="6429613"/>
            <a:ext cx="2818567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Reporting</a:t>
            </a:r>
            <a:endParaRPr lang="en-US" sz="1831" dirty="0"/>
          </a:p>
        </p:txBody>
      </p:sp>
      <p:sp>
        <p:nvSpPr>
          <p:cNvPr id="19" name="Text 11"/>
          <p:cNvSpPr/>
          <p:nvPr/>
        </p:nvSpPr>
        <p:spPr>
          <a:xfrm>
            <a:off x="6137553" y="6831806"/>
            <a:ext cx="7841694" cy="297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4"/>
              </a:lnSpc>
              <a:buNone/>
            </a:pPr>
            <a:r>
              <a:rPr lang="en-US" sz="146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comprehensive reports to measure and optimize operations.</a:t>
            </a:r>
            <a:endParaRPr lang="en-US" sz="1465" dirty="0"/>
          </a:p>
        </p:txBody>
      </p:sp>
      <p:pic>
        <p:nvPicPr>
          <p:cNvPr id="20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97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4460" y="3305770"/>
            <a:ext cx="7524274" cy="677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Unify Optimization Efforts</a:t>
            </a:r>
            <a:endParaRPr lang="en-US" sz="4267" dirty="0"/>
          </a:p>
        </p:txBody>
      </p:sp>
      <p:sp>
        <p:nvSpPr>
          <p:cNvPr id="6" name="Shape 3"/>
          <p:cNvSpPr/>
          <p:nvPr/>
        </p:nvSpPr>
        <p:spPr>
          <a:xfrm>
            <a:off x="1394460" y="4308396"/>
            <a:ext cx="11841480" cy="968931"/>
          </a:xfrm>
          <a:prstGeom prst="rect">
            <a:avLst/>
          </a:prstGeom>
          <a:solidFill>
            <a:srgbClr val="DED6FF"/>
          </a:solidFill>
          <a:ln/>
        </p:spPr>
      </p:sp>
      <p:sp>
        <p:nvSpPr>
          <p:cNvPr id="7" name="Text 4"/>
          <p:cNvSpPr/>
          <p:nvPr/>
        </p:nvSpPr>
        <p:spPr>
          <a:xfrm>
            <a:off x="1611273" y="4446032"/>
            <a:ext cx="1931075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Collection</a:t>
            </a:r>
            <a:endParaRPr lang="en-US" sz="1707" dirty="0"/>
          </a:p>
        </p:txBody>
      </p:sp>
      <p:sp>
        <p:nvSpPr>
          <p:cNvPr id="8" name="Text 5"/>
          <p:cNvSpPr/>
          <p:nvPr/>
        </p:nvSpPr>
        <p:spPr>
          <a:xfrm>
            <a:off x="3983355" y="4446032"/>
            <a:ext cx="192726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 Algorithms</a:t>
            </a:r>
            <a:endParaRPr lang="en-US" sz="1707" dirty="0"/>
          </a:p>
        </p:txBody>
      </p:sp>
      <p:sp>
        <p:nvSpPr>
          <p:cNvPr id="9" name="Text 6"/>
          <p:cNvSpPr/>
          <p:nvPr/>
        </p:nvSpPr>
        <p:spPr>
          <a:xfrm>
            <a:off x="6351627" y="4446032"/>
            <a:ext cx="192726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Analytics</a:t>
            </a:r>
            <a:endParaRPr lang="en-US" sz="1707" dirty="0"/>
          </a:p>
        </p:txBody>
      </p:sp>
      <p:sp>
        <p:nvSpPr>
          <p:cNvPr id="10" name="Text 7"/>
          <p:cNvSpPr/>
          <p:nvPr/>
        </p:nvSpPr>
        <p:spPr>
          <a:xfrm>
            <a:off x="8719899" y="4446032"/>
            <a:ext cx="192726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Resource Allocation</a:t>
            </a:r>
            <a:endParaRPr lang="en-US" sz="1707" dirty="0"/>
          </a:p>
        </p:txBody>
      </p:sp>
      <p:sp>
        <p:nvSpPr>
          <p:cNvPr id="11" name="Text 8"/>
          <p:cNvSpPr/>
          <p:nvPr/>
        </p:nvSpPr>
        <p:spPr>
          <a:xfrm>
            <a:off x="11088172" y="4446032"/>
            <a:ext cx="193107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Monitoring and Reporting</a:t>
            </a:r>
            <a:endParaRPr lang="en-US" sz="1707" dirty="0"/>
          </a:p>
        </p:txBody>
      </p:sp>
      <p:sp>
        <p:nvSpPr>
          <p:cNvPr id="12" name="Text 9"/>
          <p:cNvSpPr/>
          <p:nvPr/>
        </p:nvSpPr>
        <p:spPr>
          <a:xfrm>
            <a:off x="1611273" y="5414963"/>
            <a:ext cx="1931075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integrate real-time data from multiple sources.</a:t>
            </a:r>
            <a:endParaRPr lang="en-US" sz="1707" dirty="0"/>
          </a:p>
        </p:txBody>
      </p:sp>
      <p:sp>
        <p:nvSpPr>
          <p:cNvPr id="13" name="Text 10"/>
          <p:cNvSpPr/>
          <p:nvPr/>
        </p:nvSpPr>
        <p:spPr>
          <a:xfrm>
            <a:off x="3983355" y="5414963"/>
            <a:ext cx="1927265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advanced optimization techniques to find the best solutions.</a:t>
            </a:r>
            <a:endParaRPr lang="en-US" sz="1707" dirty="0"/>
          </a:p>
        </p:txBody>
      </p:sp>
      <p:sp>
        <p:nvSpPr>
          <p:cNvPr id="14" name="Text 11"/>
          <p:cNvSpPr/>
          <p:nvPr/>
        </p:nvSpPr>
        <p:spPr>
          <a:xfrm>
            <a:off x="6351627" y="5414963"/>
            <a:ext cx="1927265" cy="1734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predictive models to anticipate future needs and trends.</a:t>
            </a:r>
            <a:endParaRPr lang="en-US" sz="1707" dirty="0"/>
          </a:p>
        </p:txBody>
      </p:sp>
      <p:sp>
        <p:nvSpPr>
          <p:cNvPr id="15" name="Text 12"/>
          <p:cNvSpPr/>
          <p:nvPr/>
        </p:nvSpPr>
        <p:spPr>
          <a:xfrm>
            <a:off x="8719899" y="5414963"/>
            <a:ext cx="1927265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Intelligently assign and manage resources for optimal efficiency.</a:t>
            </a:r>
            <a:endParaRPr lang="en-US" sz="1707" dirty="0"/>
          </a:p>
        </p:txBody>
      </p:sp>
      <p:sp>
        <p:nvSpPr>
          <p:cNvPr id="16" name="Text 13"/>
          <p:cNvSpPr/>
          <p:nvPr/>
        </p:nvSpPr>
        <p:spPr>
          <a:xfrm>
            <a:off x="11088172" y="5414963"/>
            <a:ext cx="1931075" cy="2080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performance, generate insights, and continuously improve operations.</a:t>
            </a:r>
            <a:endParaRPr lang="en-US" sz="1707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28" y="2603897"/>
            <a:ext cx="5036344" cy="30218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6479" y="1353860"/>
            <a:ext cx="6069687" cy="5625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30"/>
              </a:lnSpc>
              <a:buNone/>
            </a:pPr>
            <a:r>
              <a:rPr lang="en-US" sz="354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Transformational Benefits</a:t>
            </a:r>
            <a:endParaRPr lang="en-US" sz="3544" dirty="0"/>
          </a:p>
        </p:txBody>
      </p:sp>
      <p:sp>
        <p:nvSpPr>
          <p:cNvPr id="7" name="Shape 3"/>
          <p:cNvSpPr/>
          <p:nvPr/>
        </p:nvSpPr>
        <p:spPr>
          <a:xfrm>
            <a:off x="6116479" y="2186464"/>
            <a:ext cx="7883842" cy="1037273"/>
          </a:xfrm>
          <a:prstGeom prst="roundRect">
            <a:avLst>
              <a:gd name="adj" fmla="val 10414"/>
            </a:avLst>
          </a:prstGeom>
          <a:solidFill>
            <a:srgbClr val="DED6FF"/>
          </a:solidFill>
          <a:ln/>
        </p:spPr>
      </p:sp>
      <p:sp>
        <p:nvSpPr>
          <p:cNvPr id="8" name="Text 4"/>
          <p:cNvSpPr/>
          <p:nvPr/>
        </p:nvSpPr>
        <p:spPr>
          <a:xfrm>
            <a:off x="6296501" y="2366486"/>
            <a:ext cx="225040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Costs</a:t>
            </a:r>
            <a:endParaRPr lang="en-US" sz="1772" dirty="0"/>
          </a:p>
        </p:txBody>
      </p:sp>
      <p:sp>
        <p:nvSpPr>
          <p:cNvPr id="9" name="Text 5"/>
          <p:cNvSpPr/>
          <p:nvPr/>
        </p:nvSpPr>
        <p:spPr>
          <a:xfrm>
            <a:off x="6296501" y="2755702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Significantly lower operational expenditures through optimized resource utilization.</a:t>
            </a:r>
            <a:endParaRPr lang="en-US" sz="1418" dirty="0"/>
          </a:p>
        </p:txBody>
      </p:sp>
      <p:sp>
        <p:nvSpPr>
          <p:cNvPr id="10" name="Shape 6"/>
          <p:cNvSpPr/>
          <p:nvPr/>
        </p:nvSpPr>
        <p:spPr>
          <a:xfrm>
            <a:off x="6116479" y="3403759"/>
            <a:ext cx="7883842" cy="1037273"/>
          </a:xfrm>
          <a:prstGeom prst="roundRect">
            <a:avLst>
              <a:gd name="adj" fmla="val 10414"/>
            </a:avLst>
          </a:prstGeom>
          <a:solidFill>
            <a:srgbClr val="DED6FF"/>
          </a:solidFill>
          <a:ln/>
        </p:spPr>
      </p:sp>
      <p:sp>
        <p:nvSpPr>
          <p:cNvPr id="11" name="Text 7"/>
          <p:cNvSpPr/>
          <p:nvPr/>
        </p:nvSpPr>
        <p:spPr>
          <a:xfrm>
            <a:off x="6296501" y="3583781"/>
            <a:ext cx="2607231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Productivity</a:t>
            </a:r>
            <a:endParaRPr lang="en-US" sz="1772" dirty="0"/>
          </a:p>
        </p:txBody>
      </p:sp>
      <p:sp>
        <p:nvSpPr>
          <p:cNvPr id="12" name="Text 8"/>
          <p:cNvSpPr/>
          <p:nvPr/>
        </p:nvSpPr>
        <p:spPr>
          <a:xfrm>
            <a:off x="6296501" y="3972997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workflows and eliminate bottlenecks for maximum output.</a:t>
            </a:r>
            <a:endParaRPr lang="en-US" sz="1418" dirty="0"/>
          </a:p>
        </p:txBody>
      </p:sp>
      <p:sp>
        <p:nvSpPr>
          <p:cNvPr id="13" name="Shape 9"/>
          <p:cNvSpPr/>
          <p:nvPr/>
        </p:nvSpPr>
        <p:spPr>
          <a:xfrm>
            <a:off x="6116479" y="4621054"/>
            <a:ext cx="7883842" cy="1037273"/>
          </a:xfrm>
          <a:prstGeom prst="roundRect">
            <a:avLst>
              <a:gd name="adj" fmla="val 10414"/>
            </a:avLst>
          </a:prstGeom>
          <a:solidFill>
            <a:srgbClr val="DED6FF"/>
          </a:solidFill>
          <a:ln/>
        </p:spPr>
      </p:sp>
      <p:sp>
        <p:nvSpPr>
          <p:cNvPr id="14" name="Text 10"/>
          <p:cNvSpPr/>
          <p:nvPr/>
        </p:nvSpPr>
        <p:spPr>
          <a:xfrm>
            <a:off x="6296501" y="4801076"/>
            <a:ext cx="3194447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Decision-Making</a:t>
            </a:r>
            <a:endParaRPr lang="en-US" sz="1772" dirty="0"/>
          </a:p>
        </p:txBody>
      </p:sp>
      <p:sp>
        <p:nvSpPr>
          <p:cNvPr id="15" name="Text 11"/>
          <p:cNvSpPr/>
          <p:nvPr/>
        </p:nvSpPr>
        <p:spPr>
          <a:xfrm>
            <a:off x="6296501" y="5190292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data-driven decisions based on real-time insights and forecasts.</a:t>
            </a:r>
            <a:endParaRPr lang="en-US" sz="1418" dirty="0"/>
          </a:p>
        </p:txBody>
      </p:sp>
      <p:sp>
        <p:nvSpPr>
          <p:cNvPr id="16" name="Shape 12"/>
          <p:cNvSpPr/>
          <p:nvPr/>
        </p:nvSpPr>
        <p:spPr>
          <a:xfrm>
            <a:off x="6116479" y="5838349"/>
            <a:ext cx="7883842" cy="1037273"/>
          </a:xfrm>
          <a:prstGeom prst="roundRect">
            <a:avLst>
              <a:gd name="adj" fmla="val 10414"/>
            </a:avLst>
          </a:prstGeom>
          <a:solidFill>
            <a:srgbClr val="DED6FF"/>
          </a:solidFill>
          <a:ln/>
        </p:spPr>
      </p:sp>
      <p:sp>
        <p:nvSpPr>
          <p:cNvPr id="17" name="Text 13"/>
          <p:cNvSpPr/>
          <p:nvPr/>
        </p:nvSpPr>
        <p:spPr>
          <a:xfrm>
            <a:off x="6296501" y="6018371"/>
            <a:ext cx="2696528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2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Competitive Advantage</a:t>
            </a:r>
            <a:endParaRPr lang="en-US" sz="1772" dirty="0"/>
          </a:p>
        </p:txBody>
      </p:sp>
      <p:sp>
        <p:nvSpPr>
          <p:cNvPr id="18" name="Text 14"/>
          <p:cNvSpPr/>
          <p:nvPr/>
        </p:nvSpPr>
        <p:spPr>
          <a:xfrm>
            <a:off x="6296501" y="6407587"/>
            <a:ext cx="7523798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a distinct edge in the market by adopting advanced optimization technologies.</a:t>
            </a:r>
            <a:endParaRPr lang="en-US" sz="1418" dirty="0"/>
          </a:p>
        </p:txBody>
      </p:sp>
      <p:pic>
        <p:nvPicPr>
          <p:cNvPr id="1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411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Inter, sans-serif</vt:lpstr>
      <vt:lpstr>Libre Baskerville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Titiksha Chakraborty</cp:lastModifiedBy>
  <cp:revision>2</cp:revision>
  <dcterms:created xsi:type="dcterms:W3CDTF">2024-07-06T15:32:20Z</dcterms:created>
  <dcterms:modified xsi:type="dcterms:W3CDTF">2024-07-08T16:24:59Z</dcterms:modified>
</cp:coreProperties>
</file>